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76" r:id="rId7"/>
    <p:sldId id="277" r:id="rId8"/>
    <p:sldId id="27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718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53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64EF8F-93C5-4541-926C-80DCEAB0E96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2023/9/4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F2E267B-0C99-4BE6-95D3-5B4EB5375E46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7DC217-DF71-1A49-B3EA-559F1F43B0F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177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7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200164C-767A-1746-6EE8-CACB60CB0ECB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橢圓​​ 4">
            <a:extLst>
              <a:ext uri="{FF2B5EF4-FFF2-40B4-BE49-F238E27FC236}">
                <a16:creationId xmlns:a16="http://schemas.microsoft.com/office/drawing/2014/main" id="{1ED07BC9-754B-07DD-2C3E-0D8C8B1120AB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 10">
            <a:extLst>
              <a:ext uri="{FF2B5EF4-FFF2-40B4-BE49-F238E27FC236}">
                <a16:creationId xmlns:a16="http://schemas.microsoft.com/office/drawing/2014/main" id="{0B799593-5E53-242B-5C92-38A133094559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手繪多邊形​​(F) 8">
            <a:extLst>
              <a:ext uri="{FF2B5EF4-FFF2-40B4-BE49-F238E27FC236}">
                <a16:creationId xmlns:a16="http://schemas.microsoft.com/office/drawing/2014/main" id="{D06231D7-FD1D-D816-3195-C0CAFD34AE23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AF392E3-3E14-4A57-B8A7-8B81D3899228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手繪多邊形​​(F) 14">
              <a:extLst>
                <a:ext uri="{FF2B5EF4-FFF2-40B4-BE49-F238E27FC236}">
                  <a16:creationId xmlns:a16="http://schemas.microsoft.com/office/drawing/2014/main" id="{73B30D3D-F190-0DEF-28A2-EB50C08BEAF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15">
              <a:extLst>
                <a:ext uri="{FF2B5EF4-FFF2-40B4-BE49-F238E27FC236}">
                  <a16:creationId xmlns:a16="http://schemas.microsoft.com/office/drawing/2014/main" id="{C0E1A2D1-4E19-4C4F-515E-C8536F686553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7" name="手繪多邊形 21">
            <a:extLst>
              <a:ext uri="{FF2B5EF4-FFF2-40B4-BE49-F238E27FC236}">
                <a16:creationId xmlns:a16="http://schemas.microsoft.com/office/drawing/2014/main" id="{AACC9769-DE53-547A-520C-95203417E5E3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手繪多邊形 27">
            <a:extLst>
              <a:ext uri="{FF2B5EF4-FFF2-40B4-BE49-F238E27FC236}">
                <a16:creationId xmlns:a16="http://schemas.microsoft.com/office/drawing/2014/main" id="{F8473495-53CD-562A-60D6-73DEC9953856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21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2037193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8652852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5EC9-0AE7-4DA6-91A2-BEB118ECAB88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手繪多邊形​​(F) 3">
            <a:extLst>
              <a:ext uri="{FF2B5EF4-FFF2-40B4-BE49-F238E27FC236}">
                <a16:creationId xmlns:a16="http://schemas.microsoft.com/office/drawing/2014/main" id="{BD7AB482-1BBC-6789-8B95-74F3BD17FD09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​​(F) 4">
            <a:extLst>
              <a:ext uri="{FF2B5EF4-FFF2-40B4-BE49-F238E27FC236}">
                <a16:creationId xmlns:a16="http://schemas.microsoft.com/office/drawing/2014/main" id="{665A3018-7843-8543-F069-4048A053F06D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手繪多邊形 5">
            <a:extLst>
              <a:ext uri="{FF2B5EF4-FFF2-40B4-BE49-F238E27FC236}">
                <a16:creationId xmlns:a16="http://schemas.microsoft.com/office/drawing/2014/main" id="{CCDD451E-AACE-6516-454A-6C1358D81575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D1E3C64-C97F-83F8-D988-FBF6EC922210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手繪多邊形​​(F) 6">
              <a:extLst>
                <a:ext uri="{FF2B5EF4-FFF2-40B4-BE49-F238E27FC236}">
                  <a16:creationId xmlns:a16="http://schemas.microsoft.com/office/drawing/2014/main" id="{0C80F268-93DC-F4B8-B63B-DE334954B8BC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​​(F) 7">
              <a:extLst>
                <a:ext uri="{FF2B5EF4-FFF2-40B4-BE49-F238E27FC236}">
                  <a16:creationId xmlns:a16="http://schemas.microsoft.com/office/drawing/2014/main" id="{76E7D310-0260-CBC9-FFA1-D095894866AB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13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手繪多邊形 22">
            <a:extLst>
              <a:ext uri="{FF2B5EF4-FFF2-40B4-BE49-F238E27FC236}">
                <a16:creationId xmlns:a16="http://schemas.microsoft.com/office/drawing/2014/main" id="{60216779-33F2-23E1-A316-F8DF6E9F305E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9A6FD27-5A99-DF73-FC6C-E594211E8EC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2" name="手繪多邊形​​(F) 14">
              <a:extLst>
                <a:ext uri="{FF2B5EF4-FFF2-40B4-BE49-F238E27FC236}">
                  <a16:creationId xmlns:a16="http://schemas.microsoft.com/office/drawing/2014/main" id="{45BB4E98-6536-03C9-54EC-DBFA1DABE885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15">
              <a:extLst>
                <a:ext uri="{FF2B5EF4-FFF2-40B4-BE49-F238E27FC236}">
                  <a16:creationId xmlns:a16="http://schemas.microsoft.com/office/drawing/2014/main" id="{52B1F387-DA19-3E71-F1E0-86F9C2E54E39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4" name="手繪多邊形 16">
            <a:extLst>
              <a:ext uri="{FF2B5EF4-FFF2-40B4-BE49-F238E27FC236}">
                <a16:creationId xmlns:a16="http://schemas.microsoft.com/office/drawing/2014/main" id="{D8678A54-5B8F-BD3C-0D9E-14604585DB7D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手繪多邊形 17">
            <a:extLst>
              <a:ext uri="{FF2B5EF4-FFF2-40B4-BE49-F238E27FC236}">
                <a16:creationId xmlns:a16="http://schemas.microsoft.com/office/drawing/2014/main" id="{1525BAAB-FB6B-788C-5317-8678C75C4ED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6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188564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8931433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8584152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4239856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189987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6786553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F827C6-B0FB-4CAB-9C5C-422F7C1B12BD}" type="datetime1">
              <a:rPr lang="zh-TW" altLang="en-US" noProof="0" smtClean="0"/>
              <a:t>2023/9/4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noProof="0"/>
              <a:t>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4A09A9-5501-47C1-A89A-A340965A2BE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eungkuk.org.h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保良局 </a:t>
            </a:r>
            <a:r>
              <a:rPr lang="en-US" altLang="zh-TW" dirty="0"/>
              <a:t>PO LEUNG KUK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機構介紹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57188" indent="-357188">
              <a:buFont typeface="Wingdings" panose="05000000000000000000" pitchFamily="2" charset="2"/>
              <a:buChar char="l"/>
            </a:pPr>
            <a:r>
              <a:rPr lang="zh-TW" altLang="en-US" sz="2400" dirty="0"/>
              <a:t>保良局成立於</a:t>
            </a:r>
            <a:r>
              <a:rPr lang="en-US" altLang="zh-TW" sz="2400" dirty="0"/>
              <a:t>1878</a:t>
            </a:r>
            <a:r>
              <a:rPr lang="zh-TW" altLang="en-US" sz="2400" dirty="0"/>
              <a:t>年，今年已服務香港</a:t>
            </a:r>
            <a:r>
              <a:rPr lang="en-US" altLang="zh-TW" sz="2400" dirty="0"/>
              <a:t>145</a:t>
            </a:r>
            <a:r>
              <a:rPr lang="zh-TW" altLang="en-US" sz="2400" dirty="0"/>
              <a:t>年</a:t>
            </a:r>
            <a:endParaRPr lang="en-US" altLang="zh-TW" sz="2400" dirty="0"/>
          </a:p>
          <a:p>
            <a:pPr marL="357188" indent="-357188">
              <a:buFont typeface="Wingdings" panose="05000000000000000000" pitchFamily="2" charset="2"/>
              <a:buChar char="l"/>
            </a:pPr>
            <a:r>
              <a:rPr lang="zh-TW" altLang="en-US" sz="2400" dirty="0"/>
              <a:t>機構轄下社會服務單位現時共有</a:t>
            </a:r>
            <a:r>
              <a:rPr lang="en-US" altLang="zh-TW" sz="2400" dirty="0"/>
              <a:t>325</a:t>
            </a:r>
            <a:r>
              <a:rPr lang="zh-TW" altLang="en-US" sz="2400" dirty="0"/>
              <a:t>個，涵蓋康復、安老、家庭、兒童及青年服務</a:t>
            </a:r>
            <a:endParaRPr lang="en-US" altLang="zh-TW" sz="2400" dirty="0"/>
          </a:p>
          <a:p>
            <a:pPr marL="357188" indent="-357188">
              <a:buFont typeface="Wingdings" panose="05000000000000000000" pitchFamily="2" charset="2"/>
              <a:buChar char="l"/>
            </a:pPr>
            <a:r>
              <a:rPr lang="zh-TW" altLang="en-US" sz="2400" dirty="0"/>
              <a:t>願景：</a:t>
            </a:r>
            <a:r>
              <a:rPr lang="zh-TW" altLang="zh-HK" sz="2400" dirty="0"/>
              <a:t>幼有所育，少有所學，壯有所為，老有所依，貧寡孤困殘病者皆有所望</a:t>
            </a:r>
            <a:endParaRPr lang="en-US" altLang="zh-TW" sz="2400" dirty="0"/>
          </a:p>
          <a:p>
            <a:pPr marL="357188" indent="-357188">
              <a:buFont typeface="Wingdings" panose="05000000000000000000" pitchFamily="2" charset="2"/>
              <a:buChar char="l"/>
            </a:pPr>
            <a:r>
              <a:rPr lang="zh-TW" altLang="en-US" sz="2400" dirty="0"/>
              <a:t>使命：</a:t>
            </a:r>
            <a:r>
              <a:rPr lang="zh-TW" altLang="zh-HK" sz="2400" dirty="0"/>
              <a:t>成為最傑出、最具承擔的慈善公益機構，發揮保良精神，以善心建善業，致力保赤安良，護老扶弱，助貧健診，培德育才，揚康樂眾，實踐環保，承傳文化，造福社群</a:t>
            </a:r>
            <a:endParaRPr lang="en-US" altLang="zh-TW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CA166-5B20-344C-9FA8-AFE648B9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服務範疇</a:t>
            </a:r>
            <a:endParaRPr lang="zh-HK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584599A-37EA-0BFA-5ACD-89D22878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93" t="28373" r="29245" b="18603"/>
          <a:stretch/>
        </p:blipFill>
        <p:spPr>
          <a:xfrm>
            <a:off x="1023041" y="1965575"/>
            <a:ext cx="5359651" cy="4034295"/>
          </a:xfr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778AE0-B622-17AC-275F-C2F67DDF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3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52355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F1411C-DA09-8553-CFDF-F14A532D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服務人次</a:t>
            </a:r>
            <a:endParaRPr lang="zh-HK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28A322C-82E8-86D4-A667-3DB1345A1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3" t="20496" r="22643" b="30666"/>
          <a:stretch/>
        </p:blipFill>
        <p:spPr>
          <a:xfrm>
            <a:off x="1097280" y="1901227"/>
            <a:ext cx="7141373" cy="4165801"/>
          </a:xfr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D67E46-84BB-BF5C-5C19-68CFAEFA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4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78896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79C928-4D80-013C-8B3E-FC569A4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U-Link</a:t>
            </a:r>
            <a:r>
              <a:rPr lang="zh-TW" altLang="en-US" dirty="0"/>
              <a:t>招聘職位（復康及安老）</a:t>
            </a:r>
            <a:endParaRPr lang="zh-HK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32022CC9-7997-9824-3D7E-9BF0564CB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571529"/>
              </p:ext>
            </p:extLst>
          </p:nvPr>
        </p:nvGraphicFramePr>
        <p:xfrm>
          <a:off x="1096963" y="1846263"/>
          <a:ext cx="10058397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52059545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193335981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02188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服務單位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職位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工作內容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97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復康服務</a:t>
                      </a:r>
                      <a:r>
                        <a:rPr lang="en-US" altLang="zh-TW" dirty="0"/>
                        <a:t>——</a:t>
                      </a:r>
                      <a:r>
                        <a:rPr lang="zh-TW" altLang="en-US" dirty="0"/>
                        <a:t>院舍</a:t>
                      </a:r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導師／福利工作員</a:t>
                      </a:r>
                      <a:endParaRPr lang="zh-HK" altLang="en-US" sz="1800" dirty="0"/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提供訓練及起居照顧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協助小組及活動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社區活動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復康服務</a:t>
                      </a:r>
                      <a:r>
                        <a:rPr lang="en-US" altLang="zh-TW" dirty="0"/>
                        <a:t>——</a:t>
                      </a:r>
                      <a:r>
                        <a:rPr lang="zh-TW" altLang="en-US" dirty="0"/>
                        <a:t>工場</a:t>
                      </a:r>
                      <a:endParaRPr lang="zh-HK" alt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職業訓練及指導</a:t>
                      </a:r>
                      <a:endParaRPr lang="zh-HK" alt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6209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7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安老服務</a:t>
                      </a:r>
                      <a:r>
                        <a:rPr lang="en-US" altLang="zh-TW" dirty="0"/>
                        <a:t>——</a:t>
                      </a:r>
                      <a:r>
                        <a:rPr lang="zh-TW" altLang="en-US" dirty="0"/>
                        <a:t>中心</a:t>
                      </a:r>
                      <a:endParaRPr lang="zh-HK" alt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客戶服務幹事／福利工作員</a:t>
                      </a:r>
                      <a:endParaRPr lang="zh-HK" altLang="en-US" sz="18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協助中心及飯堂運作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活動宣傳及推廣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協助小組及活動</a:t>
                      </a:r>
                      <a:endParaRPr lang="zh-HK" alt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672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安老服務</a:t>
                      </a:r>
                      <a:r>
                        <a:rPr lang="en-US" altLang="zh-TW" dirty="0"/>
                        <a:t>——</a:t>
                      </a:r>
                      <a:r>
                        <a:rPr lang="zh-TW" altLang="en-US" dirty="0"/>
                        <a:t>院舍</a:t>
                      </a:r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服務推廣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協助小組及活動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協助處理入住申請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12376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C218FD-A704-A4F5-A2BE-A78DED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altLang="zh-TW" noProof="0" smtClean="0"/>
              <a:pPr/>
              <a:t>5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9293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保良局網頁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US" altLang="zh-TW" dirty="0">
                <a:hlinkClick r:id="rId3"/>
              </a:rPr>
              <a:t>https://www.poleungkuk.org.hk/</a:t>
            </a:r>
            <a:endParaRPr lang="en-US" altLang="zh-TW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246</Words>
  <Application>Microsoft Office PowerPoint</Application>
  <PresentationFormat>寬螢幕</PresentationFormat>
  <Paragraphs>37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Microsoft JhengHei UI</vt:lpstr>
      <vt:lpstr>Arial</vt:lpstr>
      <vt:lpstr>Calibri</vt:lpstr>
      <vt:lpstr>Calibri Light</vt:lpstr>
      <vt:lpstr>Wingdings</vt:lpstr>
      <vt:lpstr>回顧</vt:lpstr>
      <vt:lpstr>保良局 PO LEUNG KUK</vt:lpstr>
      <vt:lpstr>機構介紹</vt:lpstr>
      <vt:lpstr>服務範疇</vt:lpstr>
      <vt:lpstr>服務人次</vt:lpstr>
      <vt:lpstr>U-Link招聘職位（復康及安老）</vt:lpstr>
      <vt:lpstr>保良局網頁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保良局 PO LEUNG KUK</dc:title>
  <dc:creator>Patrick Yip</dc:creator>
  <cp:lastModifiedBy>Patrick Yip</cp:lastModifiedBy>
  <cp:revision>9</cp:revision>
  <dcterms:created xsi:type="dcterms:W3CDTF">2023-09-04T01:52:36Z</dcterms:created>
  <dcterms:modified xsi:type="dcterms:W3CDTF">2023-09-04T04:26:04Z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